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32"/>
  </p:notesMasterIdLst>
  <p:handoutMasterIdLst>
    <p:handoutMasterId r:id="rId33"/>
  </p:handoutMasterIdLst>
  <p:sldIdLst>
    <p:sldId id="295" r:id="rId5"/>
    <p:sldId id="296" r:id="rId6"/>
    <p:sldId id="285" r:id="rId7"/>
    <p:sldId id="294" r:id="rId8"/>
    <p:sldId id="260" r:id="rId9"/>
    <p:sldId id="304" r:id="rId10"/>
    <p:sldId id="310" r:id="rId11"/>
    <p:sldId id="311" r:id="rId12"/>
    <p:sldId id="312" r:id="rId13"/>
    <p:sldId id="313" r:id="rId14"/>
    <p:sldId id="305" r:id="rId15"/>
    <p:sldId id="306" r:id="rId16"/>
    <p:sldId id="307" r:id="rId17"/>
    <p:sldId id="308" r:id="rId18"/>
    <p:sldId id="309" r:id="rId19"/>
    <p:sldId id="282" r:id="rId20"/>
    <p:sldId id="300" r:id="rId21"/>
    <p:sldId id="297" r:id="rId22"/>
    <p:sldId id="314" r:id="rId23"/>
    <p:sldId id="286" r:id="rId24"/>
    <p:sldId id="315" r:id="rId25"/>
    <p:sldId id="316" r:id="rId26"/>
    <p:sldId id="317" r:id="rId27"/>
    <p:sldId id="319" r:id="rId28"/>
    <p:sldId id="320" r:id="rId29"/>
    <p:sldId id="298" r:id="rId30"/>
    <p:sldId id="2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1293" autoAdjust="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6/22/2025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6/22/2025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D3174-C9EC-E049-1F1F-B41764689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915FB-86A6-D248-094D-E03136D1C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8B259-7F6A-26E5-5763-78DA91BFD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7B64E-4253-E1C7-4817-7A4140C89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9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95ABE-0513-1711-D1F0-314BB7DCE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4B5FB-9A58-9630-268B-D061EDD9A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0BD81-DF7C-7026-9212-3B7F8F1CD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77EA9-00F7-1816-433B-8828E8F10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06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734B-0C9A-2791-9212-2CE8F3085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205C2-8A2D-78AF-8B68-C8088CBA6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B0AEA-3CC7-8125-FA32-7F30F3144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766A9-7542-59B4-354B-DC237A08F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2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7B6D-A543-32C3-3E6E-1A940A6ED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815FC-FE9C-AE87-D37F-7C7218701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075DD-0CA5-9B69-752F-DC71CD3CC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71D5B-541D-660B-67C9-4045ACD12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4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2DD1A-4A6B-5C05-997F-B6565CE6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40A81-5508-8DA9-D8E0-8004C5695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5F955-ADFA-CB81-FB0A-80EF6FE78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859E2-B663-1C67-34C3-460E9130D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86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523D-0CE5-0237-CF61-95A00BC2D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695BA-36F8-69D5-FD68-B0FAC7510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03C01-D109-346F-882C-411D19309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48675-9804-7766-09BC-DC5D8CFAA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47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53AD4-6556-8C04-4923-9423987B5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D1EA5-08F1-01B5-7267-541D48599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61198-3A67-B230-345E-87C6A672C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BEE77-D015-DB4A-D12E-C4304E9A1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0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7180F-08FC-4657-316A-D5BF9B43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528CD-6380-6CF0-77F2-743F887BA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23528-93D3-F851-8BCD-9537A8351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B28-69DB-8BA7-F94A-E0F0D3A11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10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28D82-520B-DCE1-8B27-F8A7018E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C4ABD-1E9A-1E86-A17C-08F662D30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3F6A3-F28D-387D-7006-E634D59D0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E7B84-3F01-A693-B11B-4C6C527CC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05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813EC-CC44-F684-C079-8750389F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CB17F-006A-37E1-46B4-9478B2E20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E38AA-3B6E-CA74-E164-B7BFA2450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EA80A-954A-7CC7-9123-F4009851A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59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67B05-43B0-6EA3-834B-8532FE8B7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2A7D9-C03D-BE4F-842B-56E9D8BCD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3C3CD-A373-CA22-E1C2-7B1EE3DA9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6ED6E-24DB-A59F-0EA9-92C4B40E5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47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1DD4-1B75-EEFD-477D-2AD1C06C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385C95-9E75-CFA8-74AB-955499AA7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79E6A2-FDAD-77B0-34D9-BFAC78AAA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3658D-B187-CE12-76D3-76C3B204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47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Create flag column to define if a customer is a user or not. If the customer is a user (=1), then the </a:t>
            </a:r>
            <a:r>
              <a:rPr lang="en-US" dirty="0" err="1"/>
              <a:t>empthy</a:t>
            </a:r>
            <a:r>
              <a:rPr lang="en-US" dirty="0"/>
              <a:t> values should be filled with 0. If the customer is not an user (=0), then the NA will be filled with “no user”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DFC7C-4797-252E-71B4-6F055FFC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0365E-B4B1-1DD8-4BE2-101D14A32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E056BD-BA58-F2CE-86C1-2715B498D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AFCFE-5AA7-50A1-8CE3-924498300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6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6275-6889-5953-C623-7E6FCD46B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B6E4A-87DF-936A-762A-0E70D447F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8932B-352D-C569-CB6E-6ED0D7495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04F3C-A944-CA98-346D-330413251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77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33DFF-3E33-0E5D-5385-D417D6A0B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81487-1696-BF9D-65F2-DEBFAB900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30B65-1DAD-311A-35D6-60CD35C81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7AAFE-EC18-8EEF-4573-173D7914F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4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C867-D505-6C5B-3D91-20F997581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2CECB-D1C0-0D9C-3FE2-3C785F3C6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E2783-EA26-148D-CCBD-32B291E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98FD-881F-07E8-599C-19BADAB0C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1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9675" y="2286000"/>
            <a:ext cx="2391941" cy="32485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40163" y="2286000"/>
            <a:ext cx="7315200" cy="3248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87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640080"/>
            <a:ext cx="7229518" cy="5113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D5FBCAA-65CF-CE8D-2A57-F07A559D6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051" y="839520"/>
            <a:ext cx="6546596" cy="1729252"/>
          </a:xfrm>
        </p:spPr>
        <p:txBody>
          <a:bodyPr lIns="18288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471100-D8FC-C6A3-1AB4-9E0BBF5AA83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5050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FC008-9C4B-BB79-13EF-E3E28AF028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428872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FE1E40-4668-3A25-AAEB-34B59D71BB2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56170" y="839520"/>
            <a:ext cx="2600779" cy="4915168"/>
          </a:xfrm>
          <a:noFill/>
        </p:spPr>
        <p:txBody>
          <a:bodyPr/>
          <a:lstStyle>
            <a:lvl1pPr marL="457200" indent="-4572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1pPr>
            <a:lvl2pPr marL="54406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2pPr>
            <a:lvl3pPr marL="72694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3pPr>
            <a:lvl4pPr marL="90982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4pPr>
            <a:lvl5pPr marL="109270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92754-9FDD-4637-8931-8898DCEA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2128" y="2723126"/>
            <a:ext cx="64674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83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09357" y="2313432"/>
            <a:ext cx="9946006" cy="367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1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5" r:id="rId20"/>
    <p:sldLayoutId id="2147483786" r:id="rId21"/>
    <p:sldLayoutId id="2147483787" r:id="rId22"/>
    <p:sldLayoutId id="214748378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1524" y="0"/>
            <a:ext cx="12188952" cy="422787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58608" y="2876181"/>
            <a:ext cx="12949084" cy="2098942"/>
          </a:xfrm>
        </p:spPr>
        <p:txBody>
          <a:bodyPr anchor="ctr"/>
          <a:lstStyle/>
          <a:p>
            <a:pPr algn="ctr"/>
            <a:r>
              <a:rPr lang="en-US" sz="5400" dirty="0">
                <a:latin typeface="Algerian" panose="04020705040A02060702" pitchFamily="82" charset="0"/>
              </a:rPr>
              <a:t>Insights into telecommunication 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8B46A-8839-4FDF-978C-64EB33C14812}"/>
              </a:ext>
            </a:extLst>
          </p:cNvPr>
          <p:cNvSpPr txBox="1"/>
          <p:nvPr/>
        </p:nvSpPr>
        <p:spPr>
          <a:xfrm>
            <a:off x="5297129" y="5722374"/>
            <a:ext cx="174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Sofia, 2025 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96FA6-AB2F-82B1-5DE4-DB77DCF62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CFDB8B-068E-06F9-0B37-CB6C38A00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Total number of video on demand shows watched for the past month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3147FE-83FD-4D24-A4EE-68DB1A31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8" y="592774"/>
            <a:ext cx="10763345" cy="40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AC5D5-154D-193F-02F0-996517A9F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FE646A-9404-1CB6-B4D4-83DEE82AF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81" y="127819"/>
            <a:ext cx="9946006" cy="852456"/>
          </a:xfrm>
        </p:spPr>
        <p:txBody>
          <a:bodyPr/>
          <a:lstStyle/>
          <a:p>
            <a:r>
              <a:rPr lang="en-US" dirty="0"/>
              <a:t>Volume of Internet download traffic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D0DAB-9497-44F9-AF2B-45338A09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85" y="1397343"/>
            <a:ext cx="10874829" cy="48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44B04-066F-185B-A0DD-B6C20300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DC078A-B1E8-32FE-4C8A-139B7A936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36" y="5779777"/>
            <a:ext cx="8584266" cy="90324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dirty="0"/>
              <a:t>Volume of internet traffic for streaming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67BEA3-BAD3-4B2C-B8B3-A4C86FB5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6" y="502920"/>
            <a:ext cx="11383907" cy="52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85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6EB7D6-08D7-DD9B-D7E7-608DB41F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A9B7E-BA52-8178-DE43-A2DC7B61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2" y="5832886"/>
            <a:ext cx="7331632" cy="930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dirty="0"/>
              <a:t>Volume of Internet upload traffic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BDA1817-CA26-4EBE-9041-38834D53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32" y="395471"/>
            <a:ext cx="11369753" cy="53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6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7718E9-9287-4CD7-4F1D-4BFC82FF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7744F2-D1A8-B6E2-0955-70DC10E38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04" y="5663719"/>
            <a:ext cx="7137263" cy="91595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Total volume of internet traffic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F2D76D2-F475-4D0B-AE0B-B1D678CE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88" y="290648"/>
            <a:ext cx="11488189" cy="53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A35A-E0E1-619D-54FE-2D4ED350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FEF999-CDA6-41A2-937D-E818C1D68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20363"/>
              </p:ext>
            </p:extLst>
          </p:nvPr>
        </p:nvGraphicFramePr>
        <p:xfrm>
          <a:off x="0" y="0"/>
          <a:ext cx="12191999" cy="6857998"/>
        </p:xfrm>
        <a:graphic>
          <a:graphicData uri="http://schemas.openxmlformats.org/drawingml/2006/table">
            <a:tbl>
              <a:tblPr firstRow="1" firstCol="1" bandRow="1"/>
              <a:tblGrid>
                <a:gridCol w="1061963">
                  <a:extLst>
                    <a:ext uri="{9D8B030D-6E8A-4147-A177-3AD203B41FA5}">
                      <a16:colId xmlns:a16="http://schemas.microsoft.com/office/drawing/2014/main" val="2192616381"/>
                    </a:ext>
                  </a:extLst>
                </a:gridCol>
                <a:gridCol w="1381275">
                  <a:extLst>
                    <a:ext uri="{9D8B030D-6E8A-4147-A177-3AD203B41FA5}">
                      <a16:colId xmlns:a16="http://schemas.microsoft.com/office/drawing/2014/main" val="3525400650"/>
                    </a:ext>
                  </a:extLst>
                </a:gridCol>
                <a:gridCol w="1366763">
                  <a:extLst>
                    <a:ext uri="{9D8B030D-6E8A-4147-A177-3AD203B41FA5}">
                      <a16:colId xmlns:a16="http://schemas.microsoft.com/office/drawing/2014/main" val="1825112694"/>
                    </a:ext>
                  </a:extLst>
                </a:gridCol>
                <a:gridCol w="1306288">
                  <a:extLst>
                    <a:ext uri="{9D8B030D-6E8A-4147-A177-3AD203B41FA5}">
                      <a16:colId xmlns:a16="http://schemas.microsoft.com/office/drawing/2014/main" val="3337684781"/>
                    </a:ext>
                  </a:extLst>
                </a:gridCol>
                <a:gridCol w="1221617">
                  <a:extLst>
                    <a:ext uri="{9D8B030D-6E8A-4147-A177-3AD203B41FA5}">
                      <a16:colId xmlns:a16="http://schemas.microsoft.com/office/drawing/2014/main" val="1985075902"/>
                    </a:ext>
                  </a:extLst>
                </a:gridCol>
                <a:gridCol w="5854093">
                  <a:extLst>
                    <a:ext uri="{9D8B030D-6E8A-4147-A177-3AD203B41FA5}">
                      <a16:colId xmlns:a16="http://schemas.microsoft.com/office/drawing/2014/main" val="223055744"/>
                    </a:ext>
                  </a:extLst>
                </a:gridCol>
              </a:tblGrid>
              <a:tr h="3949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FINAL_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CLUSTER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Cluster_MTEL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_NAME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Cluster_INT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_NAME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Cluster_DTV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_NAME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Cluster_TEL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_NAME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Описание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800103"/>
                  </a:ext>
                </a:extLst>
              </a:tr>
              <a:tr h="678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low usage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medium view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Клиенти без мобилна или фиксирана телефония, с ниско интернет потребление и умерено гледане на телевизия; най-често по-възрастни домакинства, използващи основно телевизия и интернет за базови нужди.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010561"/>
                  </a:ext>
                </a:extLst>
              </a:tr>
              <a:tr h="600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medium usage, low streaming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Домакинства с умерена интернет употреба, ограничено видео съдържание (ниско стрийминг), без фиксирана или мобилна телефония, и без гледане на телевизия; типично консервативни клиенти.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86358"/>
                  </a:ext>
                </a:extLst>
              </a:tr>
              <a:tr h="540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medium usage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medium view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Клиенти със средна интернет консумация и умерено гледане на телевизия, без други активни услуги; балансиран дигитален профил, подходящ за базови онлайн и ТВ услуги.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728723"/>
                  </a:ext>
                </a:extLst>
              </a:tr>
              <a:tr h="600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usage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Активни интернет потребители, които не използват телевизия, фиксирана или мобилна телефония; ориентирани към онлайн услуги, често семейства с по-голяма дигитална ангажираност.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263229"/>
                  </a:ext>
                </a:extLst>
              </a:tr>
              <a:tr h="678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usage, very high streaming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view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Сегмент с високо интернет потребление, много интензивно използване на видео стрийминг и телевизия, без участие във фиксирана и мобилна телефония; дигитално активни домакинства с фокус върху забавленията.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07229"/>
                  </a:ext>
                </a:extLst>
              </a:tr>
              <a:tr h="540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usage, medium streaming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medium view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Домакинства с висока интернет консумация и средно гледане на телевизия и стрийминг, без гласови услуги; профил на съвременен, мултискринингов потребител.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241634"/>
                  </a:ext>
                </a:extLst>
              </a:tr>
              <a:tr h="540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medium usage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Клиенти със средно интернет потребление, които не гледат телевизия и не използват гласови услуги; най-често самостоятелни, по-млади дигитални потребители.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58032"/>
                  </a:ext>
                </a:extLst>
              </a:tr>
              <a:tr h="4026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medium usage, low streaming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Абонати със средна интернет активност, ограничено видео потребление, без други услуги; дигитални клиенти с фокус върху базови онлайн дейности.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5206"/>
                  </a:ext>
                </a:extLst>
              </a:tr>
              <a:tr h="678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very high usage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medium view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Много активни интернет потребители със средно гледане на телевизия; дигитално напреднали домакинства, вероятно с няколко членове, интензивно използващи интернет за работа, забавление и обучение.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847721"/>
                  </a:ext>
                </a:extLst>
              </a:tr>
              <a:tr h="600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usage, very high upload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Потребители с много високо интернет използване, включително качване на големи обеми данни, без гласови и ТВ услуги; подходящи за сегменти с </a:t>
                      </a:r>
                      <a:r>
                        <a:rPr lang="bg-BG" sz="11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фрийлансъри</a:t>
                      </a:r>
                      <a:r>
                        <a:rPr lang="bg-BG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или дистанционна работа.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8628"/>
                  </a:ext>
                </a:extLst>
              </a:tr>
              <a:tr h="600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 user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usage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view</a:t>
                      </a:r>
                      <a:endParaRPr lang="en-US" sz="11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zero user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bg-BG" sz="11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Клиенти с висока интернет активност и интензивно гледане на телевизия, без използване на гласови услуги; домакинства с комплексна дигитална ангажираност и разнообразни онлайн нужди.</a:t>
                      </a:r>
                      <a:endParaRPr lang="en-US" sz="11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1326" marR="31326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353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472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>
          <a:xfrm>
            <a:off x="0" y="0"/>
            <a:ext cx="12188952" cy="685800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1C0B9B-0C34-4A24-A7C3-E1F318E1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71" y="420291"/>
            <a:ext cx="10515600" cy="58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126C3-E8A2-3CD0-697D-746CFC43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90" y="327780"/>
            <a:ext cx="9538813" cy="754134"/>
          </a:xfrm>
        </p:spPr>
        <p:txBody>
          <a:bodyPr/>
          <a:lstStyle/>
          <a:p>
            <a:r>
              <a:rPr lang="en-US" dirty="0"/>
              <a:t>Dynamic delivery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CF7457-EF0E-43F3-9AF3-A7157167B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81671"/>
              </p:ext>
            </p:extLst>
          </p:nvPr>
        </p:nvGraphicFramePr>
        <p:xfrm>
          <a:off x="2063297" y="1348304"/>
          <a:ext cx="8065406" cy="4161392"/>
        </p:xfrm>
        <a:graphic>
          <a:graphicData uri="http://schemas.openxmlformats.org/drawingml/2006/table">
            <a:tbl>
              <a:tblPr firstRow="1" firstCol="1" bandRow="1"/>
              <a:tblGrid>
                <a:gridCol w="2379005">
                  <a:extLst>
                    <a:ext uri="{9D8B030D-6E8A-4147-A177-3AD203B41FA5}">
                      <a16:colId xmlns:a16="http://schemas.microsoft.com/office/drawing/2014/main" val="2247103009"/>
                    </a:ext>
                  </a:extLst>
                </a:gridCol>
                <a:gridCol w="1392588">
                  <a:extLst>
                    <a:ext uri="{9D8B030D-6E8A-4147-A177-3AD203B41FA5}">
                      <a16:colId xmlns:a16="http://schemas.microsoft.com/office/drawing/2014/main" val="2232414567"/>
                    </a:ext>
                  </a:extLst>
                </a:gridCol>
                <a:gridCol w="1485427">
                  <a:extLst>
                    <a:ext uri="{9D8B030D-6E8A-4147-A177-3AD203B41FA5}">
                      <a16:colId xmlns:a16="http://schemas.microsoft.com/office/drawing/2014/main" val="4267618728"/>
                    </a:ext>
                  </a:extLst>
                </a:gridCol>
                <a:gridCol w="1508637">
                  <a:extLst>
                    <a:ext uri="{9D8B030D-6E8A-4147-A177-3AD203B41FA5}">
                      <a16:colId xmlns:a16="http://schemas.microsoft.com/office/drawing/2014/main" val="4276312016"/>
                    </a:ext>
                  </a:extLst>
                </a:gridCol>
                <a:gridCol w="1299749">
                  <a:extLst>
                    <a:ext uri="{9D8B030D-6E8A-4147-A177-3AD203B41FA5}">
                      <a16:colId xmlns:a16="http://schemas.microsoft.com/office/drawing/2014/main" val="3646086525"/>
                    </a:ext>
                  </a:extLst>
                </a:gridCol>
              </a:tblGrid>
              <a:tr h="61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FINAL_CLUSTER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Dutch (%)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French (%)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Female (%)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Male (%)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06172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96.81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3.19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33.6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66.4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33619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96.39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3.61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30.3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69.7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33444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97.08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2.92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25.5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74.5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7476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95.73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4.27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26.7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73.3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465198"/>
                  </a:ext>
                </a:extLst>
              </a:tr>
              <a:tr h="2996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95.41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4.59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28.8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71.2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68737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96.39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3.61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27.2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72.8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98006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96.62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3.38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24.7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75.3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8767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96.1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3.9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30.1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69.9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269726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94.98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5.02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26.2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73.8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34612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94.64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5.36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26.9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73.1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159469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96.05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3.95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26.7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73.3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147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91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292D0-5621-4D35-93EB-500442E96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4" y="136323"/>
            <a:ext cx="11376352" cy="61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89359-024D-CE79-B0E4-3A541499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066A8DC-24B3-4B85-B5A6-25D2B1F10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2" y="363179"/>
            <a:ext cx="11240211" cy="58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5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&amp; data preparation</a:t>
            </a:r>
          </a:p>
          <a:p>
            <a:r>
              <a:rPr lang="en-US" dirty="0"/>
              <a:t>Used columns</a:t>
            </a:r>
          </a:p>
          <a:p>
            <a:r>
              <a:rPr lang="en-US" dirty="0"/>
              <a:t>Consumption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Questions from the survey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4E201-164F-4793-895E-C149B2F2F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60711" y="3506289"/>
            <a:ext cx="7210670" cy="2967839"/>
          </a:xfrm>
          <a:prstGeom prst="rect">
            <a:avLst/>
          </a:prstGeom>
          <a:solidFill>
            <a:srgbClr val="4C5869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0194" y="5393160"/>
            <a:ext cx="6465287" cy="795973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Revenue distribution</a:t>
            </a:r>
          </a:p>
        </p:txBody>
      </p:sp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95" r="8694" b="-2"/>
          <a:stretch>
            <a:fillRect/>
          </a:stretch>
        </p:blipFill>
        <p:spPr>
          <a:xfrm>
            <a:off x="317635" y="299363"/>
            <a:ext cx="3684094" cy="6236904"/>
          </a:xfrm>
          <a:prstGeom prst="rect">
            <a:avLst/>
          </a:prstGeom>
        </p:spPr>
      </p:pic>
      <p:pic>
        <p:nvPicPr>
          <p:cNvPr id="2" name="Picture 1" descr="A graph of a bar graph&#10;&#10;AI-generated content may be incorrect.">
            <a:extLst>
              <a:ext uri="{FF2B5EF4-FFF2-40B4-BE49-F238E27FC236}">
                <a16:creationId xmlns:a16="http://schemas.microsoft.com/office/drawing/2014/main" id="{7ACC68A3-76A5-DD65-12B8-2F324F90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66" r="2" b="2"/>
          <a:stretch>
            <a:fillRect/>
          </a:stretch>
        </p:blipFill>
        <p:spPr>
          <a:xfrm>
            <a:off x="4109884" y="299362"/>
            <a:ext cx="7761497" cy="49707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CE2D80-77E9-4433-B62B-693C5B7B2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5393160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3F25-7161-E208-FB1C-983F5136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60CBF1D-1B3F-1CD3-F1FB-F1B66DE11F3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556170" y="839520"/>
            <a:ext cx="3020254" cy="491516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Would you recommend XYZ to family and / or friends if they ask your opinion?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DE109-9CC8-4101-BF75-A4E29762FF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505505"/>
            <a:ext cx="8042082" cy="548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73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79391-26D8-757E-1585-CBB25BA88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B454E-D04C-921F-677D-32482FD1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5230245"/>
            <a:ext cx="10909073" cy="957902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en-US" sz="4000" dirty="0"/>
              <a:t>Would you recommend XYZ internet to family and / or friends if they ask your opinion?</a:t>
            </a:r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95AF9-2739-4772-922B-EE338EE4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3" y="203015"/>
            <a:ext cx="10433957" cy="4814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69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EE8156-9F48-5557-A745-B37269C9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68898-AA53-652B-A7F2-035FEC62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26" y="5260288"/>
            <a:ext cx="10734347" cy="15411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Would you recommend XYZ digital television to family and / or friends if they ask your opinion?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F5E0C5C-FE25-4AEF-8A06-4EE0DCDF4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22" y="282996"/>
            <a:ext cx="10141564" cy="49772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692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E99C38-12AD-EDEF-1DD7-AD6E2014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5299A-931F-7A74-3FE7-81392227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41" y="5166345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Would you recommend XYZ mobile to family and/or friends if they ask your opinion?</a:t>
            </a:r>
          </a:p>
        </p:txBody>
      </p:sp>
      <p:cxnSp>
        <p:nvCxnSpPr>
          <p:cNvPr id="14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15361-C127-430D-8252-B8F6775C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86" y="278138"/>
            <a:ext cx="10749828" cy="488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730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C310DD-20DC-EE7E-6F99-DFCBA52E3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AEE4A-11B9-F7F3-807C-60A917E7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38" y="4754701"/>
            <a:ext cx="10909073" cy="1410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 you feel that you can go to XYZ with your complaint? - Netherlands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995470A-422C-4D09-B47E-C2E326495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7F86F4-9B7B-4BA8-AA99-6EEF34F4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38" y="118434"/>
            <a:ext cx="10401867" cy="4742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579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86" y="5267989"/>
            <a:ext cx="10909073" cy="9579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satisfied are you with the price/quality of your products with XYZ?</a:t>
            </a:r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C7176-F95E-4C15-8C22-080A8B95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13" y="216711"/>
            <a:ext cx="10580915" cy="47145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806" y="2076600"/>
            <a:ext cx="3690257" cy="8686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807" y="3429000"/>
            <a:ext cx="3690257" cy="2440094"/>
          </a:xfrm>
        </p:spPr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Mariela </a:t>
            </a:r>
            <a:r>
              <a:rPr lang="en-US" dirty="0" err="1"/>
              <a:t>Busheva</a:t>
            </a:r>
            <a:r>
              <a:rPr lang="en-US" dirty="0"/>
              <a:t> - 3EB3100538</a:t>
            </a:r>
            <a:endParaRPr lang="bg-BG" dirty="0"/>
          </a:p>
          <a:p>
            <a:r>
              <a:rPr lang="de-DE" dirty="0"/>
              <a:t>Sergey</a:t>
            </a:r>
            <a:r>
              <a:rPr lang="en-US" dirty="0"/>
              <a:t> Filipov </a:t>
            </a:r>
            <a:r>
              <a:rPr lang="ru-RU" dirty="0"/>
              <a:t>- 1EB3100357</a:t>
            </a:r>
          </a:p>
          <a:p>
            <a:r>
              <a:rPr lang="en-US" dirty="0" err="1"/>
              <a:t>Kostadin</a:t>
            </a:r>
            <a:r>
              <a:rPr lang="en-US" dirty="0"/>
              <a:t> Dimitrov </a:t>
            </a:r>
            <a:r>
              <a:rPr lang="ru-RU" dirty="0"/>
              <a:t>- 3ЕВ3100566</a:t>
            </a:r>
          </a:p>
          <a:p>
            <a:r>
              <a:rPr lang="en-US" dirty="0"/>
              <a:t>Borislav Ivanov </a:t>
            </a:r>
            <a:r>
              <a:rPr lang="ru-RU" dirty="0"/>
              <a:t>- 7EB3100561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00" y="3928261"/>
            <a:ext cx="10058400" cy="1295922"/>
          </a:xfrm>
        </p:spPr>
        <p:txBody>
          <a:bodyPr>
            <a:noAutofit/>
          </a:bodyPr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33048-22A9-D939-B26C-9E8EDF36E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224183"/>
            <a:ext cx="10058400" cy="157704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Telecommunications company that provides a range of services, including internet, television, and mobile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Residential and business customers, ensuring connectivity and entertainment through high-speed internet, digital TV, and mobile plans.</a:t>
            </a:r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data preparation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dataset includes information about customer demographics, the specific services they use, and responses to various customer satisfaction survey questions:</a:t>
            </a:r>
          </a:p>
          <a:p>
            <a:pPr lvl="1"/>
            <a:r>
              <a:rPr lang="en-US" dirty="0"/>
              <a:t>Drop empty rows</a:t>
            </a:r>
          </a:p>
          <a:p>
            <a:pPr lvl="1"/>
            <a:r>
              <a:rPr lang="en-US" dirty="0"/>
              <a:t>Keep the most recent answer per customer</a:t>
            </a:r>
          </a:p>
          <a:p>
            <a:pPr lvl="1"/>
            <a:r>
              <a:rPr lang="en-US" dirty="0"/>
              <a:t>Remove business entities</a:t>
            </a:r>
          </a:p>
          <a:p>
            <a:pPr lvl="1"/>
            <a:r>
              <a:rPr lang="en-US" dirty="0"/>
              <a:t>Replace NA with no user where applicable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4F7D-6361-80D6-276E-7CF274A9DF1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project aims to segment telecom customers based on their usage behavior and demographics, using clustering (k-modes) in R, and provides visualizations and interpretations to better understand different customer groups for further business or analytical insights.</a:t>
            </a:r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6D7E-EC6D-4B21-BCCC-32A29B9B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97" y="109623"/>
            <a:ext cx="9946006" cy="914668"/>
          </a:xfrm>
        </p:spPr>
        <p:txBody>
          <a:bodyPr/>
          <a:lstStyle/>
          <a:p>
            <a:r>
              <a:rPr lang="en-US" dirty="0"/>
              <a:t>Used columns and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FD204-5AFE-4BED-B39A-425E05E4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164" y="1201272"/>
            <a:ext cx="5597672" cy="47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4E82B7-6375-A8A0-3505-D1D88FAD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ABA21-CC48-4C5E-A9B8-25E720E01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85" y="488335"/>
            <a:ext cx="11067791" cy="51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E60A1-B4BA-23ED-26B5-8DA944FF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0B53B0-F149-1660-13D7-9CBAE7D8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Total volume of internet traffic on mobile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08C8-199B-4104-915F-E3EEDAFF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86" y="589120"/>
            <a:ext cx="10676257" cy="42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105D85-CA5E-6ADB-1182-AD8ED4336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20133-C000-E831-D4D7-55DC8BA1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Outbound minutes of usage for the past month</a:t>
            </a:r>
            <a:b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6C612-E126-4D34-AE51-82908124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6" y="500847"/>
            <a:ext cx="11087365" cy="41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800AE-4708-0747-8D64-1E0C6EAB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B6A6EA-7E1A-7BDA-05F6-DEC5DE74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43" y="4718956"/>
            <a:ext cx="10909073" cy="8388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Разпределение</a:t>
            </a:r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и категоризация на </a:t>
            </a:r>
            <a:r>
              <a:rPr lang="ru-RU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броя</a:t>
            </a:r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гледани</a:t>
            </a:r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телевизионни</a:t>
            </a:r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програми</a:t>
            </a:r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(DTV_VIEW_NBR)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AD490-4C9E-44AB-A5CD-5925137D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2" y="426480"/>
            <a:ext cx="10909073" cy="40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4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{71260F8F-C4B3-41CC-A4F8-D373DE572112}TF776e3e59-1204-479e-95b5-5e72eaac51abd35adc5a_win32-3b79f8a77746</Template>
  <TotalTime>0</TotalTime>
  <Words>995</Words>
  <Application>Microsoft Office PowerPoint</Application>
  <PresentationFormat>Widescreen</PresentationFormat>
  <Paragraphs>205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Algerian</vt:lpstr>
      <vt:lpstr>Aptos</vt:lpstr>
      <vt:lpstr>Arial</vt:lpstr>
      <vt:lpstr>Calibri</vt:lpstr>
      <vt:lpstr>Calibri Light</vt:lpstr>
      <vt:lpstr>Times New Roman</vt:lpstr>
      <vt:lpstr>RetrospectVTI</vt:lpstr>
      <vt:lpstr>Insights into telecommunication services</vt:lpstr>
      <vt:lpstr>Agenda</vt:lpstr>
      <vt:lpstr>Business understanding</vt:lpstr>
      <vt:lpstr>Data &amp; data preparation</vt:lpstr>
      <vt:lpstr>Used columns and correlation</vt:lpstr>
      <vt:lpstr>PowerPoint Presentation</vt:lpstr>
      <vt:lpstr>Total volume of internet traffic on mobile</vt:lpstr>
      <vt:lpstr>Outbound minutes of usage for the past month </vt:lpstr>
      <vt:lpstr>Разпределение и категоризация на броя гледани телевизионни програми (DTV_VIEW_NBR)</vt:lpstr>
      <vt:lpstr>Total number of video on demand shows watched for the past month</vt:lpstr>
      <vt:lpstr>Volume of Internet download traffic</vt:lpstr>
      <vt:lpstr>Volume of internet traffic for streaming</vt:lpstr>
      <vt:lpstr>Volume of Internet upload traffic</vt:lpstr>
      <vt:lpstr>Total volume of internet traffic</vt:lpstr>
      <vt:lpstr>PowerPoint Presentation</vt:lpstr>
      <vt:lpstr>PowerPoint Presentation</vt:lpstr>
      <vt:lpstr>Dynamic delivery</vt:lpstr>
      <vt:lpstr>PowerPoint Presentation</vt:lpstr>
      <vt:lpstr>PowerPoint Presentation</vt:lpstr>
      <vt:lpstr>Revenue distribution</vt:lpstr>
      <vt:lpstr>PowerPoint Presentation</vt:lpstr>
      <vt:lpstr>Would you recommend XYZ internet to family and / or friends if they ask your opinion?</vt:lpstr>
      <vt:lpstr>Would you recommend XYZ digital television to family and / or friends if they ask your opinion?</vt:lpstr>
      <vt:lpstr>Would you recommend XYZ mobile to family and/or friends if they ask your opinion?</vt:lpstr>
      <vt:lpstr>Do you feel that you can go to XYZ with your complaint? - Netherlands</vt:lpstr>
      <vt:lpstr>How satisfied are you with the price/quality of your products with XYZ?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into telecommunication services</dc:title>
  <dc:creator>Мариела Бушева</dc:creator>
  <cp:lastModifiedBy>инж. Сергей Филипов</cp:lastModifiedBy>
  <cp:revision>24</cp:revision>
  <dcterms:created xsi:type="dcterms:W3CDTF">2025-06-14T07:44:36Z</dcterms:created>
  <dcterms:modified xsi:type="dcterms:W3CDTF">2025-06-22T20:08:27Z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